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6" r:id="rId1"/>
  </p:sldMasterIdLst>
  <p:sldIdLst>
    <p:sldId id="256" r:id="rId2"/>
    <p:sldId id="262" r:id="rId3"/>
    <p:sldId id="264" r:id="rId4"/>
    <p:sldId id="265" r:id="rId5"/>
    <p:sldId id="261" r:id="rId6"/>
    <p:sldId id="257" r:id="rId7"/>
    <p:sldId id="258" r:id="rId8"/>
    <p:sldId id="260" r:id="rId9"/>
    <p:sldId id="263" r:id="rId10"/>
    <p:sldId id="259"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1" d="100"/>
          <a:sy n="41" d="100"/>
        </p:scale>
        <p:origin x="1128"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A4BAE4F8-34A6-4AB4-B5B9-A742DB7D7392}" type="datetimeFigureOut">
              <a:rPr lang="de-DE" smtClean="0"/>
              <a:t>12.12.2025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2453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4BAE4F8-34A6-4AB4-B5B9-A742DB7D7392}" type="datetimeFigureOut">
              <a:rPr lang="de-DE" smtClean="0"/>
              <a:t>12.12.2025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398895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4BAE4F8-34A6-4AB4-B5B9-A742DB7D7392}" type="datetimeFigureOut">
              <a:rPr lang="de-DE" smtClean="0"/>
              <a:t>12.12.2025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426154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4BAE4F8-34A6-4AB4-B5B9-A742DB7D7392}" type="datetimeFigureOut">
              <a:rPr lang="de-DE" smtClean="0"/>
              <a:t>12.12.2025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337149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p:txBody>
          <a:bodyPr/>
          <a:lstStyle/>
          <a:p>
            <a:fld id="{A4BAE4F8-34A6-4AB4-B5B9-A742DB7D7392}" type="datetimeFigureOut">
              <a:rPr lang="de-DE" smtClean="0"/>
              <a:t>12.12.2025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3143532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A4BAE4F8-34A6-4AB4-B5B9-A742DB7D7392}" type="datetimeFigureOut">
              <a:rPr lang="de-DE" smtClean="0"/>
              <a:t>12.12.2025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982835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A4BAE4F8-34A6-4AB4-B5B9-A742DB7D7392}" type="datetimeFigureOut">
              <a:rPr lang="de-DE" smtClean="0"/>
              <a:t>12.12.2025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3714151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A4BAE4F8-34A6-4AB4-B5B9-A742DB7D7392}" type="datetimeFigureOut">
              <a:rPr lang="de-DE" smtClean="0"/>
              <a:t>12.12.2025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1655789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A4BAE4F8-34A6-4AB4-B5B9-A742DB7D7392}" type="datetimeFigureOut">
              <a:rPr lang="de-DE" smtClean="0"/>
              <a:t>12.12.2025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344854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A4BAE4F8-34A6-4AB4-B5B9-A742DB7D7392}" type="datetimeFigureOut">
              <a:rPr lang="de-DE" smtClean="0"/>
              <a:t>12.12.2025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559372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A4BAE4F8-34A6-4AB4-B5B9-A742DB7D7392}" type="datetimeFigureOut">
              <a:rPr lang="de-DE" smtClean="0"/>
              <a:t>12.12.2025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8C03A48-71E9-45E5-9B92-2226BFCFA237}" type="slidenum">
              <a:rPr lang="de-DE" smtClean="0"/>
              <a:t>‹Nr.›</a:t>
            </a:fld>
            <a:endParaRPr lang="de-DE"/>
          </a:p>
        </p:txBody>
      </p:sp>
    </p:spTree>
    <p:extLst>
      <p:ext uri="{BB962C8B-B14F-4D97-AF65-F5344CB8AC3E}">
        <p14:creationId xmlns:p14="http://schemas.microsoft.com/office/powerpoint/2010/main" val="131102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AE4F8-34A6-4AB4-B5B9-A742DB7D7392}" type="datetimeFigureOut">
              <a:rPr lang="de-DE" smtClean="0"/>
              <a:t>12.12.2025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03A48-71E9-45E5-9B92-2226BFCFA237}" type="slidenum">
              <a:rPr lang="de-DE" smtClean="0"/>
              <a:t>‹Nr.›</a:t>
            </a:fld>
            <a:endParaRPr lang="de-DE"/>
          </a:p>
        </p:txBody>
      </p:sp>
    </p:spTree>
    <p:extLst>
      <p:ext uri="{BB962C8B-B14F-4D97-AF65-F5344CB8AC3E}">
        <p14:creationId xmlns:p14="http://schemas.microsoft.com/office/powerpoint/2010/main" val="1992776376"/>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582994" y="976824"/>
            <a:ext cx="9144000" cy="5276492"/>
          </a:xfrm>
        </p:spPr>
        <p:txBody>
          <a:bodyPr>
            <a:noAutofit/>
          </a:bodyPr>
          <a:lstStyle/>
          <a:p>
            <a:r>
              <a:rPr lang="de-DE" sz="4800" dirty="0" smtClean="0"/>
              <a:t>Informationen und Materialien </a:t>
            </a:r>
          </a:p>
          <a:p>
            <a:r>
              <a:rPr lang="de-DE" sz="4800" dirty="0" smtClean="0"/>
              <a:t>zur Ausschreibung für die </a:t>
            </a:r>
          </a:p>
          <a:p>
            <a:r>
              <a:rPr lang="de-DE" sz="4800" dirty="0" smtClean="0"/>
              <a:t>Konzeption </a:t>
            </a:r>
            <a:r>
              <a:rPr lang="de-DE" sz="4800" dirty="0"/>
              <a:t>und Umsetzung eines digitalen </a:t>
            </a:r>
            <a:r>
              <a:rPr lang="de-DE" sz="4800" dirty="0" err="1"/>
              <a:t>Multimediaguides</a:t>
            </a:r>
            <a:r>
              <a:rPr lang="de-DE" sz="4800" dirty="0"/>
              <a:t> zur Anwendung in den </a:t>
            </a:r>
            <a:endParaRPr lang="de-DE" sz="4800" dirty="0" smtClean="0"/>
          </a:p>
          <a:p>
            <a:r>
              <a:rPr lang="de-DE" sz="4800" dirty="0" smtClean="0"/>
              <a:t>Museen </a:t>
            </a:r>
            <a:r>
              <a:rPr lang="de-DE" sz="4800" dirty="0"/>
              <a:t>der Stadt Lüdenscheid </a:t>
            </a:r>
          </a:p>
        </p:txBody>
      </p:sp>
    </p:spTree>
    <p:extLst>
      <p:ext uri="{BB962C8B-B14F-4D97-AF65-F5344CB8AC3E}">
        <p14:creationId xmlns:p14="http://schemas.microsoft.com/office/powerpoint/2010/main" val="10244827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66447" y="1992924"/>
            <a:ext cx="4296507" cy="3165230"/>
          </a:xfrm>
        </p:spPr>
        <p:txBody>
          <a:bodyPr>
            <a:noAutofit/>
          </a:bodyPr>
          <a:lstStyle/>
          <a:p>
            <a:r>
              <a:rPr lang="de-DE" sz="1400" dirty="0">
                <a:latin typeface="+mn-lt"/>
              </a:rPr>
              <a:t>Geschirr aus Britanniametall verschiedener Lüdenscheider Hersteller </a:t>
            </a:r>
            <a:br>
              <a:rPr lang="de-DE" sz="1400" dirty="0">
                <a:latin typeface="+mn-lt"/>
              </a:rPr>
            </a:br>
            <a:r>
              <a:rPr lang="de-DE" sz="1400" i="1" dirty="0">
                <a:latin typeface="+mn-lt"/>
              </a:rPr>
              <a:t>Firmen Basse &amp; Fischer / </a:t>
            </a:r>
            <a:r>
              <a:rPr lang="de-DE" sz="1400" i="1" dirty="0" err="1">
                <a:latin typeface="+mn-lt"/>
              </a:rPr>
              <a:t>Gerhardi</a:t>
            </a:r>
            <a:r>
              <a:rPr lang="de-DE" sz="1400" i="1" dirty="0">
                <a:latin typeface="+mn-lt"/>
              </a:rPr>
              <a:t> / Eduard Hueck, Lüdenscheid, um 1900</a:t>
            </a:r>
            <a:r>
              <a:rPr lang="de-DE" sz="1400" dirty="0">
                <a:latin typeface="+mn-lt"/>
              </a:rPr>
              <a:t/>
            </a:r>
            <a:br>
              <a:rPr lang="de-DE" sz="1400" dirty="0">
                <a:latin typeface="+mn-lt"/>
              </a:rPr>
            </a:br>
            <a:r>
              <a:rPr lang="de-DE" sz="1400" dirty="0">
                <a:latin typeface="+mn-lt"/>
              </a:rPr>
              <a:t> </a:t>
            </a:r>
            <a:br>
              <a:rPr lang="de-DE" sz="1400" dirty="0">
                <a:latin typeface="+mn-lt"/>
              </a:rPr>
            </a:br>
            <a:r>
              <a:rPr lang="de-DE" sz="1400" dirty="0">
                <a:latin typeface="+mn-lt"/>
              </a:rPr>
              <a:t>Schon früh arbeiten Lüdenscheider Firmen mit Legierungen, um Metallverbindungen zu schaffen, die wie Silber aussehen und kein giftiges Blei enthalten. Schließlich setzt sich das sogenannte Britanniametall aus Zinn, Antimon und Kupfer durch. Ab den 1870er Jahren steigt die Produktion massiv an, und Lüdenscheid wird zum führenden Zentrum der Britanniawarenherstellung in Deutschland. In Massenfertigung entstehen Gebrauchsgegenstände für den Haushalt, häufig nach französischem und englischem Vorbild. </a:t>
            </a:r>
            <a:br>
              <a:rPr lang="de-DE" sz="1400" dirty="0">
                <a:latin typeface="+mn-lt"/>
              </a:rPr>
            </a:br>
            <a:endParaRPr lang="de-DE" sz="1400" dirty="0">
              <a:latin typeface="+mn-lt"/>
            </a:endParaRPr>
          </a:p>
        </p:txBody>
      </p:sp>
      <p:pic>
        <p:nvPicPr>
          <p:cNvPr id="9" name="Inhaltsplatzhalter 8"/>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3389" b="9483"/>
          <a:stretch/>
        </p:blipFill>
        <p:spPr>
          <a:xfrm>
            <a:off x="6544691" y="1101970"/>
            <a:ext cx="4540679" cy="4572000"/>
          </a:xfrm>
        </p:spPr>
      </p:pic>
    </p:spTree>
    <p:extLst>
      <p:ext uri="{BB962C8B-B14F-4D97-AF65-F5344CB8AC3E}">
        <p14:creationId xmlns:p14="http://schemas.microsoft.com/office/powerpoint/2010/main" val="20985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21088" y="5915426"/>
            <a:ext cx="9318171" cy="609601"/>
          </a:xfrm>
        </p:spPr>
        <p:txBody>
          <a:bodyPr>
            <a:noAutofit/>
          </a:bodyPr>
          <a:lstStyle/>
          <a:p>
            <a:pPr algn="ctr"/>
            <a:r>
              <a:rPr lang="de-DE" sz="1400" dirty="0" smtClean="0"/>
              <a:t/>
            </a:r>
            <a:br>
              <a:rPr lang="de-DE" sz="1400" dirty="0" smtClean="0"/>
            </a:br>
            <a:r>
              <a:rPr lang="de-DE" sz="1400" dirty="0" smtClean="0"/>
              <a:t>Grundrissplan </a:t>
            </a:r>
            <a:r>
              <a:rPr lang="de-DE" sz="1400" dirty="0"/>
              <a:t>Museen der Stadt Lüdenscheid, </a:t>
            </a:r>
            <a:r>
              <a:rPr lang="de-DE" sz="1400" dirty="0" smtClean="0"/>
              <a:t>EG </a:t>
            </a:r>
            <a:r>
              <a:rPr lang="de-DE" sz="1400" dirty="0"/>
              <a:t>mit </a:t>
            </a:r>
            <a:r>
              <a:rPr lang="de-DE" sz="1400" dirty="0" smtClean="0"/>
              <a:t>der Städtischen Galerie (links), </a:t>
            </a:r>
            <a:br>
              <a:rPr lang="de-DE" sz="1400" dirty="0" smtClean="0"/>
            </a:br>
            <a:r>
              <a:rPr lang="de-DE" sz="1400" dirty="0" smtClean="0"/>
              <a:t>dem Glaszwischenbau und dem Geschichtsmuseum (rechts)</a:t>
            </a:r>
            <a:r>
              <a:rPr lang="de-DE" sz="1400" dirty="0"/>
              <a:t/>
            </a:r>
            <a:br>
              <a:rPr lang="de-DE" sz="1400" dirty="0"/>
            </a:br>
            <a:endParaRPr lang="de-DE" sz="1400"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554403" y="-159266"/>
            <a:ext cx="4851543" cy="6858000"/>
          </a:xfrm>
          <a:prstGeom prst="rect">
            <a:avLst/>
          </a:prstGeom>
        </p:spPr>
      </p:pic>
    </p:spTree>
    <p:extLst>
      <p:ext uri="{BB962C8B-B14F-4D97-AF65-F5344CB8AC3E}">
        <p14:creationId xmlns:p14="http://schemas.microsoft.com/office/powerpoint/2010/main" val="3576696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p:cNvSpPr txBox="1"/>
          <p:nvPr/>
        </p:nvSpPr>
        <p:spPr>
          <a:xfrm>
            <a:off x="1735015" y="5791201"/>
            <a:ext cx="4651271" cy="369332"/>
          </a:xfrm>
          <a:prstGeom prst="rect">
            <a:avLst/>
          </a:prstGeom>
          <a:noFill/>
        </p:spPr>
        <p:txBody>
          <a:bodyPr wrap="square" rtlCol="0">
            <a:spAutoFit/>
          </a:bodyPr>
          <a:lstStyle/>
          <a:p>
            <a:endParaRPr lang="de-DE" dirty="0"/>
          </a:p>
        </p:txBody>
      </p:sp>
      <p:sp>
        <p:nvSpPr>
          <p:cNvPr id="4" name="Textfeld 3"/>
          <p:cNvSpPr txBox="1"/>
          <p:nvPr/>
        </p:nvSpPr>
        <p:spPr>
          <a:xfrm>
            <a:off x="1249700" y="5952784"/>
            <a:ext cx="9644185" cy="523220"/>
          </a:xfrm>
          <a:prstGeom prst="rect">
            <a:avLst/>
          </a:prstGeom>
          <a:noFill/>
        </p:spPr>
        <p:txBody>
          <a:bodyPr wrap="square" rtlCol="0">
            <a:spAutoFit/>
          </a:bodyPr>
          <a:lstStyle/>
          <a:p>
            <a:pPr algn="ctr"/>
            <a:r>
              <a:rPr lang="de-DE" sz="1400" dirty="0"/>
              <a:t>Grundrissplan Museen der Stadt Lüdenscheid, </a:t>
            </a:r>
            <a:r>
              <a:rPr lang="de-DE" sz="1400" dirty="0" smtClean="0"/>
              <a:t>1. OG </a:t>
            </a:r>
            <a:r>
              <a:rPr lang="de-DE" sz="1400" dirty="0"/>
              <a:t>mit der Städtischen Galerie (links), </a:t>
            </a:r>
            <a:endParaRPr lang="de-DE" sz="1400" dirty="0" smtClean="0"/>
          </a:p>
          <a:p>
            <a:pPr algn="ctr"/>
            <a:r>
              <a:rPr lang="de-DE" sz="1400" dirty="0" smtClean="0"/>
              <a:t>dem </a:t>
            </a:r>
            <a:r>
              <a:rPr lang="de-DE" sz="1400" dirty="0"/>
              <a:t>Glaszwischenbau und dem Geschichtsmuseum (rechts)</a:t>
            </a:r>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646022" y="-117432"/>
            <a:ext cx="4851543" cy="6858000"/>
          </a:xfrm>
          <a:prstGeom prst="rect">
            <a:avLst/>
          </a:prstGeom>
        </p:spPr>
      </p:pic>
    </p:spTree>
    <p:extLst>
      <p:ext uri="{BB962C8B-B14F-4D97-AF65-F5344CB8AC3E}">
        <p14:creationId xmlns:p14="http://schemas.microsoft.com/office/powerpoint/2010/main" val="42282760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6035675"/>
          </a:xfrm>
        </p:spPr>
        <p:txBody>
          <a:bodyPr>
            <a:normAutofit/>
          </a:bodyPr>
          <a:lstStyle/>
          <a:p>
            <a:pPr algn="ctr"/>
            <a:r>
              <a:rPr lang="de-DE" sz="4800" dirty="0" smtClean="0"/>
              <a:t>Bildmaterial zur Erstellung einer Beispieltour mit </a:t>
            </a:r>
            <a:r>
              <a:rPr lang="de-DE" sz="4800" dirty="0" err="1" smtClean="0"/>
              <a:t>Highlightexponaten</a:t>
            </a:r>
            <a:r>
              <a:rPr lang="de-DE" sz="4800" dirty="0" smtClean="0"/>
              <a:t> für die neue Dauerausstellung </a:t>
            </a:r>
            <a:r>
              <a:rPr lang="de-DE" sz="4800" dirty="0"/>
              <a:t>INNOVATIA</a:t>
            </a:r>
            <a:r>
              <a:rPr lang="de-DE" sz="4800" dirty="0" smtClean="0"/>
              <a:t> </a:t>
            </a:r>
            <a:r>
              <a:rPr lang="de-DE" sz="4800" dirty="0"/>
              <a:t>im Geschichtsmuseum der </a:t>
            </a:r>
            <a:r>
              <a:rPr lang="de-DE" sz="4800" dirty="0" smtClean="0"/>
              <a:t>Stadt </a:t>
            </a:r>
            <a:r>
              <a:rPr lang="de-DE" sz="4800" dirty="0"/>
              <a:t>Lüdenscheid </a:t>
            </a:r>
            <a:r>
              <a:rPr lang="de-DE" sz="4800" dirty="0" smtClean="0"/>
              <a:t>(Standarddeutsch) </a:t>
            </a:r>
            <a:r>
              <a:rPr lang="de-DE" dirty="0" smtClean="0"/>
              <a:t/>
            </a:r>
            <a:br>
              <a:rPr lang="de-DE" dirty="0" smtClean="0"/>
            </a:br>
            <a:r>
              <a:rPr lang="de-DE" dirty="0"/>
              <a:t/>
            </a:r>
            <a:br>
              <a:rPr lang="de-DE" dirty="0"/>
            </a:br>
            <a:r>
              <a:rPr lang="de-DE" sz="1400" dirty="0" smtClean="0"/>
              <a:t>Das Material stellt lediglich eine exemplarische Auswahl von Exponaten der INNOVATIA dar, die nicht zwingend in die </a:t>
            </a:r>
            <a:br>
              <a:rPr lang="de-DE" sz="1400" dirty="0" smtClean="0"/>
            </a:br>
            <a:r>
              <a:rPr lang="de-DE" sz="1400" dirty="0" smtClean="0"/>
              <a:t>final verfügbare Tour des </a:t>
            </a:r>
            <a:r>
              <a:rPr lang="de-DE" sz="1400" dirty="0" err="1" smtClean="0"/>
              <a:t>Multimediaguides</a:t>
            </a:r>
            <a:r>
              <a:rPr lang="de-DE" sz="1400" dirty="0" smtClean="0"/>
              <a:t> übernommen werden müssen. Bei den Abbildungen handelt es </a:t>
            </a:r>
            <a:r>
              <a:rPr lang="de-DE" sz="1400" smtClean="0"/>
              <a:t>sich </a:t>
            </a:r>
            <a:br>
              <a:rPr lang="de-DE" sz="1400" smtClean="0"/>
            </a:br>
            <a:r>
              <a:rPr lang="de-DE" sz="1400" smtClean="0"/>
              <a:t>ausschließlich </a:t>
            </a:r>
            <a:r>
              <a:rPr lang="de-DE" sz="1400" dirty="0" smtClean="0"/>
              <a:t>um Arbeitsmaterial zur internen Verwendung.  </a:t>
            </a:r>
            <a:r>
              <a:rPr lang="de-DE" sz="1400" dirty="0"/>
              <a:t/>
            </a:r>
            <a:br>
              <a:rPr lang="de-DE" sz="1400" dirty="0"/>
            </a:br>
            <a:endParaRPr lang="de-DE" sz="1400" dirty="0"/>
          </a:p>
        </p:txBody>
      </p:sp>
    </p:spTree>
    <p:extLst>
      <p:ext uri="{BB962C8B-B14F-4D97-AF65-F5344CB8AC3E}">
        <p14:creationId xmlns:p14="http://schemas.microsoft.com/office/powerpoint/2010/main" val="35803993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174631" y="820617"/>
            <a:ext cx="7532077" cy="5144964"/>
          </a:xfrm>
        </p:spPr>
        <p:txBody>
          <a:bodyPr>
            <a:normAutofit/>
          </a:bodyPr>
          <a:lstStyle/>
          <a:p>
            <a:pPr marL="0" indent="0">
              <a:buNone/>
            </a:pPr>
            <a:r>
              <a:rPr lang="de-DE" sz="1400" b="1" dirty="0" err="1" smtClean="0"/>
              <a:t>Innovatia</a:t>
            </a:r>
            <a:r>
              <a:rPr lang="de-DE" sz="1400" b="1" dirty="0" smtClean="0"/>
              <a:t> – </a:t>
            </a:r>
            <a:r>
              <a:rPr lang="de-DE" sz="1400" b="1" dirty="0" err="1" smtClean="0"/>
              <a:t>Introtext</a:t>
            </a:r>
            <a:r>
              <a:rPr lang="de-DE" sz="1400" b="1" dirty="0" smtClean="0"/>
              <a:t> zur Ausstellung </a:t>
            </a:r>
            <a:endParaRPr lang="de-DE" sz="1400" dirty="0"/>
          </a:p>
          <a:p>
            <a:pPr marL="0" indent="0">
              <a:buNone/>
            </a:pPr>
            <a:endParaRPr lang="de-DE" sz="1400" dirty="0" smtClean="0"/>
          </a:p>
          <a:p>
            <a:pPr marL="0" indent="0">
              <a:buNone/>
            </a:pPr>
            <a:r>
              <a:rPr lang="de-DE" sz="1400" dirty="0" err="1" smtClean="0"/>
              <a:t>Innovatia</a:t>
            </a:r>
            <a:r>
              <a:rPr lang="de-DE" sz="1400" dirty="0" smtClean="0"/>
              <a:t> </a:t>
            </a:r>
            <a:r>
              <a:rPr lang="de-DE" sz="1400" dirty="0"/>
              <a:t>macht eine Region der Innovationen erlebbar und bietet Erklärungen für die teilweise weltweite Bedeutung regionalen unternehmerischen Handelns. Wirtschaftlicher Erfolg hat Ursachen. Die Bereitschaft zum Wagnis und die Verfeinerung von Produkten ermöglichen Aufstieg. Akteure der Region begründen ihren Erfolg mit der Verankerung im eigenen Wissenskapital.</a:t>
            </a:r>
          </a:p>
          <a:p>
            <a:pPr marL="0" indent="0">
              <a:buNone/>
            </a:pPr>
            <a:r>
              <a:rPr lang="de-DE" sz="1400" dirty="0" smtClean="0"/>
              <a:t>Wir </a:t>
            </a:r>
            <a:r>
              <a:rPr lang="de-DE" sz="1400" dirty="0"/>
              <a:t>beginnen im Jetzt. Und wir erinnern an das, was in die Zukunft weist. Menschen prägen den Lauf der Geschichte. </a:t>
            </a:r>
            <a:r>
              <a:rPr lang="de-DE" sz="1400" dirty="0" err="1"/>
              <a:t>Innovatia</a:t>
            </a:r>
            <a:r>
              <a:rPr lang="de-DE" sz="1400" dirty="0"/>
              <a:t> setzt die Menschen, die Entwicklung Lüdenscheids und der Region vor dem Hintergrund ihres wirtschaftlichen Wandels in eine erlebbare Beziehung. </a:t>
            </a:r>
            <a:endParaRPr lang="de-DE" sz="1400" dirty="0" smtClean="0"/>
          </a:p>
          <a:p>
            <a:pPr marL="0" indent="0">
              <a:buNone/>
            </a:pPr>
            <a:r>
              <a:rPr lang="de-DE" sz="1400" dirty="0" smtClean="0"/>
              <a:t>Die </a:t>
            </a:r>
            <a:r>
              <a:rPr lang="de-DE" sz="1400" dirty="0"/>
              <a:t>Ausstellung reicht zurück bis in die Zeit um 1850. Jahrhunderte hat das an den Gebirgszügen und in den Tälern des Sauerlandes beheimatete Metallgewerbe überdauert. Seit Mitte des 19. Jahrhunderts werden in den Städten schrittweise die Grundlagen einer vorwärtsdrängenden Innovationsregion geschaffen. Arbeitskräfte ziehen vermehrt nach Lüdenscheid. Durch die industrielle Entwicklung verändert sich das Stadtbild. Die Lüdenscheider erleben Phasen wirtschaftlich-urbanen Wandels und ergreifen die Initiative. Über die in der Region entwickelten zahlreichen Nutzungen von Leichtmetalllegierungen wirken sie mit an der Beschleunigung der Welt. Spektakulär ist der Beitrag zur frühen Luftschifffahrt. </a:t>
            </a:r>
          </a:p>
          <a:p>
            <a:pPr marL="0" indent="0">
              <a:buNone/>
            </a:pPr>
            <a:r>
              <a:rPr lang="de-DE" sz="1400" dirty="0" smtClean="0"/>
              <a:t>Teilhabe </a:t>
            </a:r>
            <a:r>
              <a:rPr lang="de-DE" sz="1400" dirty="0"/>
              <a:t>am Wandel durch Innovation stiftet unsere Identität: Gerade regionale Entwicklungen in den Bereichen Licht, Elektrik, Mobilität und Produktion beschleunigen, erleuchten und verändern die Welt. Sie sind es, die Lüdenscheid zu einer starken und florierenden Stadt werden lassen. Die Region liefert stets die Teile zum Ganzen. Fast immer sind die Produkte kleinteilig, doch häufig von globaler Bedeutung. Das ist das Thema der </a:t>
            </a:r>
            <a:r>
              <a:rPr lang="de-DE" sz="1400" dirty="0" err="1"/>
              <a:t>Innovatia</a:t>
            </a:r>
            <a:r>
              <a:rPr lang="de-DE" sz="1400" dirty="0"/>
              <a:t>. </a:t>
            </a:r>
          </a:p>
          <a:p>
            <a:endParaRPr lang="de-DE" dirty="0"/>
          </a:p>
        </p:txBody>
      </p:sp>
    </p:spTree>
    <p:extLst>
      <p:ext uri="{BB962C8B-B14F-4D97-AF65-F5344CB8AC3E}">
        <p14:creationId xmlns:p14="http://schemas.microsoft.com/office/powerpoint/2010/main" val="11883086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565030" y="1179281"/>
            <a:ext cx="3616570" cy="4441337"/>
          </a:xfrm>
        </p:spPr>
        <p:txBody>
          <a:bodyPr>
            <a:normAutofit/>
          </a:bodyPr>
          <a:lstStyle/>
          <a:p>
            <a:r>
              <a:rPr lang="de-DE" sz="1400" dirty="0">
                <a:latin typeface="+mn-lt"/>
              </a:rPr>
              <a:t>Prototyp Multitakt-Programm-Steuerung</a:t>
            </a:r>
            <a:br>
              <a:rPr lang="de-DE" sz="1400" dirty="0">
                <a:latin typeface="+mn-lt"/>
              </a:rPr>
            </a:br>
            <a:r>
              <a:rPr lang="de-DE" sz="1400" i="1" dirty="0">
                <a:latin typeface="+mn-lt"/>
              </a:rPr>
              <a:t>Firma Dr. Ing. Max Nolte, Lüdenscheid, 1952</a:t>
            </a:r>
            <a:r>
              <a:rPr lang="de-DE" sz="1400" dirty="0">
                <a:latin typeface="+mn-lt"/>
              </a:rPr>
              <a:t/>
            </a:r>
            <a:br>
              <a:rPr lang="de-DE" sz="1400" dirty="0">
                <a:latin typeface="+mn-lt"/>
              </a:rPr>
            </a:br>
            <a:r>
              <a:rPr lang="de-DE" sz="1400" i="1" dirty="0">
                <a:latin typeface="+mn-lt"/>
              </a:rPr>
              <a:t>Familie Hans Funke</a:t>
            </a:r>
            <a:r>
              <a:rPr lang="de-DE" sz="1400" dirty="0">
                <a:latin typeface="+mn-lt"/>
              </a:rPr>
              <a:t/>
            </a:r>
            <a:br>
              <a:rPr lang="de-DE" sz="1400" dirty="0">
                <a:latin typeface="+mn-lt"/>
              </a:rPr>
            </a:br>
            <a:r>
              <a:rPr lang="de-DE" sz="1400" dirty="0">
                <a:latin typeface="+mn-lt"/>
              </a:rPr>
              <a:t> </a:t>
            </a:r>
            <a:br>
              <a:rPr lang="de-DE" sz="1400" dirty="0">
                <a:latin typeface="+mn-lt"/>
              </a:rPr>
            </a:br>
            <a:r>
              <a:rPr lang="de-DE" sz="1400" dirty="0">
                <a:latin typeface="+mn-lt"/>
              </a:rPr>
              <a:t>Ab den 1950er Jahren werden Produktionsabläufe durch Automatisierung effizienter und präziser. Max Nolte entwickelt eine elektrische Steuerung für mehrere zeitlich aufeinanderfolgende Schaltoperationen. Weltweit werden etwa 5.000 Exemplare verkauft, darunter an namhafte Firmen wie Siemens, Bosch und ERCO.</a:t>
            </a:r>
            <a:br>
              <a:rPr lang="de-DE" sz="1400" dirty="0">
                <a:latin typeface="+mn-lt"/>
              </a:rPr>
            </a:br>
            <a:endParaRPr lang="de-DE" sz="1400" dirty="0">
              <a:latin typeface="+mn-lt"/>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36826" y="730121"/>
            <a:ext cx="4007727" cy="5339659"/>
          </a:xfrm>
        </p:spPr>
      </p:pic>
    </p:spTree>
    <p:extLst>
      <p:ext uri="{BB962C8B-B14F-4D97-AF65-F5344CB8AC3E}">
        <p14:creationId xmlns:p14="http://schemas.microsoft.com/office/powerpoint/2010/main" val="493101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648929"/>
            <a:ext cx="3030415" cy="2802635"/>
          </a:xfrm>
        </p:spPr>
        <p:txBody>
          <a:bodyPr>
            <a:noAutofit/>
          </a:bodyPr>
          <a:lstStyle/>
          <a:p>
            <a:r>
              <a:rPr lang="de-DE" sz="1400" dirty="0">
                <a:latin typeface="+mn-lt"/>
              </a:rPr>
              <a:t>Musterkarten mit Metallapplikationen für Medaillons und Handspiegel im </a:t>
            </a:r>
            <a:r>
              <a:rPr lang="de-DE" sz="1400" dirty="0" err="1">
                <a:latin typeface="+mn-lt"/>
              </a:rPr>
              <a:t>Schuber</a:t>
            </a:r>
            <a:r>
              <a:rPr lang="de-DE" sz="1400" dirty="0">
                <a:latin typeface="+mn-lt"/>
              </a:rPr>
              <a:t/>
            </a:r>
            <a:br>
              <a:rPr lang="de-DE" sz="1400" dirty="0">
                <a:latin typeface="+mn-lt"/>
              </a:rPr>
            </a:br>
            <a:r>
              <a:rPr lang="de-DE" sz="1400" i="1" dirty="0">
                <a:latin typeface="+mn-lt"/>
              </a:rPr>
              <a:t>Firma Paulmann &amp; </a:t>
            </a:r>
            <a:r>
              <a:rPr lang="de-DE" sz="1400" i="1" dirty="0" err="1">
                <a:latin typeface="+mn-lt"/>
              </a:rPr>
              <a:t>Crone</a:t>
            </a:r>
            <a:r>
              <a:rPr lang="de-DE" sz="1400" i="1" dirty="0">
                <a:latin typeface="+mn-lt"/>
              </a:rPr>
              <a:t>, Lüdenscheid, 1920er Jahre</a:t>
            </a:r>
            <a:r>
              <a:rPr lang="de-DE" sz="1400" dirty="0">
                <a:latin typeface="+mn-lt"/>
              </a:rPr>
              <a:t/>
            </a:r>
            <a:br>
              <a:rPr lang="de-DE" sz="1400" dirty="0">
                <a:latin typeface="+mn-lt"/>
              </a:rPr>
            </a:br>
            <a:r>
              <a:rPr lang="de-DE" sz="1400" dirty="0">
                <a:latin typeface="+mn-lt"/>
              </a:rPr>
              <a:t> </a:t>
            </a:r>
            <a:br>
              <a:rPr lang="de-DE" sz="1400" dirty="0">
                <a:latin typeface="+mn-lt"/>
              </a:rPr>
            </a:br>
            <a:r>
              <a:rPr lang="de-DE" sz="1400" dirty="0">
                <a:latin typeface="+mn-lt"/>
              </a:rPr>
              <a:t>Kennzeichnend für viele Lüdenscheider Unternehmen ist die gestalterische Vielfalt ihrer Produkte. Dabei werden aktuelle Trends wie etwa Fotografien – gern auch von Schauspielerinnen und Tänzerinnen – aufgenommen. Mit Musterkarten wird die Produktpalette der internationalen Kundschaft präsentiert. </a:t>
            </a:r>
            <a:br>
              <a:rPr lang="de-DE" sz="1400" dirty="0">
                <a:latin typeface="+mn-lt"/>
              </a:rPr>
            </a:br>
            <a:endParaRPr lang="de-DE" sz="1400" dirty="0">
              <a:latin typeface="+mn-lt"/>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739854" y="365125"/>
            <a:ext cx="3936331" cy="3770008"/>
          </a:xfrm>
        </p:spPr>
      </p:pic>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1538" t="3621" r="1538" b="14328"/>
          <a:stretch/>
        </p:blipFill>
        <p:spPr>
          <a:xfrm>
            <a:off x="4701706" y="1908344"/>
            <a:ext cx="2974731" cy="3661207"/>
          </a:xfrm>
          <a:prstGeom prst="rect">
            <a:avLst/>
          </a:prstGeom>
        </p:spPr>
      </p:pic>
      <p:pic>
        <p:nvPicPr>
          <p:cNvPr id="6" name="Grafik 5"/>
          <p:cNvPicPr>
            <a:picLocks noChangeAspect="1"/>
          </p:cNvPicPr>
          <p:nvPr/>
        </p:nvPicPr>
        <p:blipFill rotWithShape="1">
          <a:blip r:embed="rId4" cstate="print">
            <a:extLst>
              <a:ext uri="{28A0092B-C50C-407E-A947-70E740481C1C}">
                <a14:useLocalDpi xmlns:a14="http://schemas.microsoft.com/office/drawing/2010/main" val="0"/>
              </a:ext>
            </a:extLst>
          </a:blip>
          <a:srcRect l="11101" r="14962"/>
          <a:stretch/>
        </p:blipFill>
        <p:spPr>
          <a:xfrm>
            <a:off x="1458325" y="3738947"/>
            <a:ext cx="3179964" cy="2835791"/>
          </a:xfrm>
          <a:prstGeom prst="rect">
            <a:avLst/>
          </a:prstGeom>
        </p:spPr>
      </p:pic>
    </p:spTree>
    <p:extLst>
      <p:ext uri="{BB962C8B-B14F-4D97-AF65-F5344CB8AC3E}">
        <p14:creationId xmlns:p14="http://schemas.microsoft.com/office/powerpoint/2010/main" val="39776767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79207" y="1402987"/>
            <a:ext cx="4390292" cy="3681046"/>
          </a:xfrm>
        </p:spPr>
        <p:txBody>
          <a:bodyPr>
            <a:normAutofit/>
          </a:bodyPr>
          <a:lstStyle/>
          <a:p>
            <a:r>
              <a:rPr lang="de-DE" sz="1400" dirty="0">
                <a:latin typeface="+mn-lt"/>
              </a:rPr>
              <a:t>Motor des ersten lenkbaren Starrluftschiffes</a:t>
            </a:r>
            <a:br>
              <a:rPr lang="de-DE" sz="1400" dirty="0">
                <a:latin typeface="+mn-lt"/>
              </a:rPr>
            </a:br>
            <a:r>
              <a:rPr lang="de-DE" sz="1400" i="1" dirty="0">
                <a:latin typeface="+mn-lt"/>
              </a:rPr>
              <a:t>Firma Daimler-Motoren-Gesellschaft, Bad Cannstatt, 1895/96</a:t>
            </a:r>
            <a:r>
              <a:rPr lang="de-DE" sz="1400" dirty="0">
                <a:latin typeface="+mn-lt"/>
              </a:rPr>
              <a:t/>
            </a:r>
            <a:br>
              <a:rPr lang="de-DE" sz="1400" dirty="0">
                <a:latin typeface="+mn-lt"/>
              </a:rPr>
            </a:br>
            <a:r>
              <a:rPr lang="de-DE" sz="1400" dirty="0">
                <a:latin typeface="+mn-lt"/>
              </a:rPr>
              <a:t> </a:t>
            </a:r>
            <a:br>
              <a:rPr lang="de-DE" sz="1400" dirty="0">
                <a:latin typeface="+mn-lt"/>
              </a:rPr>
            </a:br>
            <a:r>
              <a:rPr lang="de-DE" sz="1400" dirty="0">
                <a:latin typeface="+mn-lt"/>
              </a:rPr>
              <a:t>Zum Antrieb des ersten Starrluftschiffes benötigt Carl Berg einen </a:t>
            </a:r>
            <a:r>
              <a:rPr lang="de-DE" sz="1400" dirty="0" smtClean="0">
                <a:latin typeface="+mn-lt"/>
              </a:rPr>
              <a:t>leistungsstarken. </a:t>
            </a:r>
            <a:r>
              <a:rPr lang="de-DE" sz="1400" dirty="0">
                <a:latin typeface="+mn-lt"/>
              </a:rPr>
              <a:t>Dazu liefert die Firma Daimler einen </a:t>
            </a:r>
            <a:r>
              <a:rPr lang="de-DE" sz="1400" dirty="0" err="1">
                <a:latin typeface="+mn-lt"/>
              </a:rPr>
              <a:t>VierzylindermoMotortor</a:t>
            </a:r>
            <a:r>
              <a:rPr lang="de-DE" sz="1400" dirty="0">
                <a:latin typeface="+mn-lt"/>
              </a:rPr>
              <a:t> mit einer Leistung von 12 PS. Dieser wird zusammen mit der Führergondel an der Konstruktion des Starrluftschiffes befestigt. Am Motor finden sich Reste von geschmolzenem Aluminium. </a:t>
            </a:r>
            <a:br>
              <a:rPr lang="de-DE" sz="1400" dirty="0">
                <a:latin typeface="+mn-lt"/>
              </a:rPr>
            </a:br>
            <a:endParaRPr lang="de-DE" sz="1400" dirty="0">
              <a:latin typeface="+mn-lt"/>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10929" y="1078523"/>
            <a:ext cx="4938424" cy="4879540"/>
          </a:xfrm>
        </p:spPr>
      </p:pic>
    </p:spTree>
    <p:extLst>
      <p:ext uri="{BB962C8B-B14F-4D97-AF65-F5344CB8AC3E}">
        <p14:creationId xmlns:p14="http://schemas.microsoft.com/office/powerpoint/2010/main" val="3915979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6576" y="515233"/>
            <a:ext cx="3352142" cy="5777767"/>
          </a:xfrm>
        </p:spPr>
        <p:txBody>
          <a:bodyPr>
            <a:noAutofit/>
          </a:bodyPr>
          <a:lstStyle/>
          <a:p>
            <a:r>
              <a:rPr lang="de-DE" sz="1400" dirty="0">
                <a:latin typeface="+mn-lt"/>
              </a:rPr>
              <a:t>Patente aus Lüdenscheid und Umgebung aus der Zeit von 1880 bis 1906</a:t>
            </a:r>
            <a:br>
              <a:rPr lang="de-DE" sz="1400" dirty="0">
                <a:latin typeface="+mn-lt"/>
              </a:rPr>
            </a:br>
            <a:r>
              <a:rPr lang="de-DE" sz="1400" i="1" dirty="0">
                <a:latin typeface="+mn-lt"/>
              </a:rPr>
              <a:t>Patentinhaber A. Schwarzhaupt / W. Berg / F. </a:t>
            </a:r>
            <a:r>
              <a:rPr lang="de-DE" sz="1400" i="1" dirty="0" err="1">
                <a:latin typeface="+mn-lt"/>
              </a:rPr>
              <a:t>Turck</a:t>
            </a:r>
            <a:r>
              <a:rPr lang="de-DE" sz="1400" i="1" dirty="0">
                <a:latin typeface="+mn-lt"/>
              </a:rPr>
              <a:t> / C. Steinweg / P. Blome / </a:t>
            </a:r>
            <a:r>
              <a:rPr lang="de-DE" sz="1400" i="1" dirty="0" err="1">
                <a:latin typeface="+mn-lt"/>
              </a:rPr>
              <a:t>Gerhardi</a:t>
            </a:r>
            <a:r>
              <a:rPr lang="de-DE" sz="1400" i="1" dirty="0">
                <a:latin typeface="+mn-lt"/>
              </a:rPr>
              <a:t> / </a:t>
            </a:r>
            <a:r>
              <a:rPr lang="de-DE" sz="1400" i="1" dirty="0" err="1">
                <a:latin typeface="+mn-lt"/>
              </a:rPr>
              <a:t>Th</a:t>
            </a:r>
            <a:r>
              <a:rPr lang="de-DE" sz="1400" i="1" dirty="0">
                <a:latin typeface="+mn-lt"/>
              </a:rPr>
              <a:t>. Gruber / E. </a:t>
            </a:r>
            <a:r>
              <a:rPr lang="de-DE" sz="1400" i="1" dirty="0" err="1">
                <a:latin typeface="+mn-lt"/>
              </a:rPr>
              <a:t>Turck</a:t>
            </a:r>
            <a:r>
              <a:rPr lang="de-DE" sz="1400" i="1" dirty="0">
                <a:latin typeface="+mn-lt"/>
              </a:rPr>
              <a:t> / R. Schmidt / M. Kugel / A. Berghaus / K. Berg / W. </a:t>
            </a:r>
            <a:r>
              <a:rPr lang="de-DE" sz="1400" i="1" dirty="0" err="1">
                <a:latin typeface="+mn-lt"/>
              </a:rPr>
              <a:t>Gerhardi</a:t>
            </a:r>
            <a:r>
              <a:rPr lang="de-DE" sz="1400" i="1" dirty="0">
                <a:latin typeface="+mn-lt"/>
              </a:rPr>
              <a:t> / A. Bertels sen. und H. Bertels jun. / P. D. Schulte / E. Hummel / G. </a:t>
            </a:r>
            <a:r>
              <a:rPr lang="de-DE" sz="1400" i="1" dirty="0" err="1">
                <a:latin typeface="+mn-lt"/>
              </a:rPr>
              <a:t>Hüttebräuker</a:t>
            </a:r>
            <a:r>
              <a:rPr lang="de-DE" sz="1400" i="1" dirty="0">
                <a:latin typeface="+mn-lt"/>
              </a:rPr>
              <a:t> / J. </a:t>
            </a:r>
            <a:r>
              <a:rPr lang="de-DE" sz="1400" i="1" dirty="0" err="1">
                <a:latin typeface="+mn-lt"/>
              </a:rPr>
              <a:t>Kremp</a:t>
            </a:r>
            <a:r>
              <a:rPr lang="de-DE" sz="1400" i="1" dirty="0">
                <a:latin typeface="+mn-lt"/>
              </a:rPr>
              <a:t> / </a:t>
            </a:r>
            <a:r>
              <a:rPr lang="de-DE" sz="1400" i="1" dirty="0" err="1">
                <a:latin typeface="+mn-lt"/>
              </a:rPr>
              <a:t>Nottebohm</a:t>
            </a:r>
            <a:r>
              <a:rPr lang="de-DE" sz="1400" i="1" dirty="0">
                <a:latin typeface="+mn-lt"/>
              </a:rPr>
              <a:t> / C. </a:t>
            </a:r>
            <a:r>
              <a:rPr lang="de-DE" sz="1400" i="1" dirty="0" err="1">
                <a:latin typeface="+mn-lt"/>
              </a:rPr>
              <a:t>Hüttemeister</a:t>
            </a:r>
            <a:r>
              <a:rPr lang="de-DE" sz="1400" i="1" dirty="0">
                <a:latin typeface="+mn-lt"/>
              </a:rPr>
              <a:t> / August Enders / G. </a:t>
            </a:r>
            <a:r>
              <a:rPr lang="de-DE" sz="1400" i="1" dirty="0" err="1">
                <a:latin typeface="+mn-lt"/>
              </a:rPr>
              <a:t>Selve</a:t>
            </a:r>
            <a:r>
              <a:rPr lang="de-DE" sz="1400" i="1" dirty="0">
                <a:latin typeface="+mn-lt"/>
              </a:rPr>
              <a:t> und F. Lotter / Jäger &amp; Plate / W. </a:t>
            </a:r>
            <a:r>
              <a:rPr lang="de-DE" sz="1400" i="1" dirty="0" err="1">
                <a:latin typeface="+mn-lt"/>
              </a:rPr>
              <a:t>Gerhardi</a:t>
            </a:r>
            <a:r>
              <a:rPr lang="de-DE" sz="1400" i="1" dirty="0">
                <a:latin typeface="+mn-lt"/>
              </a:rPr>
              <a:t> / F. W. Assmann &amp; Söhne / F. Tütemann / L. </a:t>
            </a:r>
            <a:r>
              <a:rPr lang="de-DE" sz="1400" i="1" dirty="0" err="1">
                <a:latin typeface="+mn-lt"/>
              </a:rPr>
              <a:t>Printz</a:t>
            </a:r>
            <a:r>
              <a:rPr lang="de-DE" sz="1400" i="1" dirty="0">
                <a:latin typeface="+mn-lt"/>
              </a:rPr>
              <a:t> / H. Jäger / C. </a:t>
            </a:r>
            <a:r>
              <a:rPr lang="de-DE" sz="1400" i="1" dirty="0" err="1">
                <a:latin typeface="+mn-lt"/>
              </a:rPr>
              <a:t>Jüngermann</a:t>
            </a:r>
            <a:r>
              <a:rPr lang="de-DE" sz="1400" i="1" dirty="0">
                <a:latin typeface="+mn-lt"/>
              </a:rPr>
              <a:t> / F. Tütemann / Gebr. Noelle / E. H. </a:t>
            </a:r>
            <a:r>
              <a:rPr lang="de-DE" sz="1400" i="1" dirty="0" err="1">
                <a:latin typeface="+mn-lt"/>
              </a:rPr>
              <a:t>Jüngermann</a:t>
            </a:r>
            <a:r>
              <a:rPr lang="de-DE" sz="1400" i="1" dirty="0">
                <a:latin typeface="+mn-lt"/>
              </a:rPr>
              <a:t> / G. </a:t>
            </a:r>
            <a:r>
              <a:rPr lang="de-DE" sz="1400" i="1" dirty="0" err="1">
                <a:latin typeface="+mn-lt"/>
              </a:rPr>
              <a:t>Hüttebräuker</a:t>
            </a:r>
            <a:r>
              <a:rPr lang="de-DE" sz="1400" i="1" dirty="0">
                <a:latin typeface="+mn-lt"/>
              </a:rPr>
              <a:t>,</a:t>
            </a:r>
            <a:r>
              <a:rPr lang="de-DE" sz="1400" dirty="0">
                <a:latin typeface="+mn-lt"/>
              </a:rPr>
              <a:t> </a:t>
            </a:r>
            <a:r>
              <a:rPr lang="de-DE" sz="1400" i="1" dirty="0">
                <a:latin typeface="+mn-lt"/>
              </a:rPr>
              <a:t>Verlag Reichsdruckerei, Berlin, um 1906</a:t>
            </a:r>
            <a:r>
              <a:rPr lang="de-DE" sz="1400" dirty="0">
                <a:latin typeface="+mn-lt"/>
              </a:rPr>
              <a:t/>
            </a:r>
            <a:br>
              <a:rPr lang="de-DE" sz="1400" dirty="0">
                <a:latin typeface="+mn-lt"/>
              </a:rPr>
            </a:br>
            <a:r>
              <a:rPr lang="de-DE" sz="1400" dirty="0">
                <a:latin typeface="+mn-lt"/>
              </a:rPr>
              <a:t> </a:t>
            </a:r>
            <a:br>
              <a:rPr lang="de-DE" sz="1400" dirty="0">
                <a:latin typeface="+mn-lt"/>
              </a:rPr>
            </a:br>
            <a:r>
              <a:rPr lang="de-DE" sz="1400" dirty="0">
                <a:latin typeface="+mn-lt"/>
              </a:rPr>
              <a:t>Mit Patenten sollen Entwicklungen von Unternehmen und Einzelpersonen geschützt werden. Seit 1877 können diese beim Kaiserlichen Patentamt eingetragen werden. In den Schriften des Amtes werden sie veröffentlicht. Die regionalen Unternehmen sind sehr aktiv und erhalten zahlreiche Patente auf sehr unterschiedliche Produkte wie Knöpfe, Legierungen, mechanische Entwicklungen und Maschinenbauelemente.</a:t>
            </a:r>
            <a:br>
              <a:rPr lang="de-DE" sz="1400" dirty="0">
                <a:latin typeface="+mn-lt"/>
              </a:rPr>
            </a:br>
            <a:endParaRPr lang="de-DE" sz="1400" dirty="0">
              <a:latin typeface="+mn-lt"/>
            </a:endParaRPr>
          </a:p>
        </p:txBody>
      </p:sp>
      <p:pic>
        <p:nvPicPr>
          <p:cNvPr id="8" name="Grafik 7"/>
          <p:cNvPicPr>
            <a:picLocks noChangeAspect="1"/>
          </p:cNvPicPr>
          <p:nvPr/>
        </p:nvPicPr>
        <p:blipFill rotWithShape="1">
          <a:blip r:embed="rId2" cstate="print">
            <a:extLst>
              <a:ext uri="{28A0092B-C50C-407E-A947-70E740481C1C}">
                <a14:useLocalDpi xmlns:a14="http://schemas.microsoft.com/office/drawing/2010/main" val="0"/>
              </a:ext>
            </a:extLst>
          </a:blip>
          <a:srcRect l="3713" t="15027" r="8631" b="7973"/>
          <a:stretch/>
        </p:blipFill>
        <p:spPr>
          <a:xfrm>
            <a:off x="7027061" y="783162"/>
            <a:ext cx="2493747" cy="3188793"/>
          </a:xfrm>
          <a:prstGeom prst="rect">
            <a:avLst/>
          </a:prstGeom>
        </p:spPr>
      </p:pic>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6439" t="14410" r="8164" b="9365"/>
          <a:stretch/>
        </p:blipFill>
        <p:spPr>
          <a:xfrm>
            <a:off x="9187271" y="365125"/>
            <a:ext cx="2479158" cy="3319346"/>
          </a:xfrm>
          <a:prstGeom prst="rect">
            <a:avLst/>
          </a:prstGeom>
        </p:spPr>
      </p:pic>
      <p:pic>
        <p:nvPicPr>
          <p:cNvPr id="7" name="Grafik 6"/>
          <p:cNvPicPr>
            <a:picLocks noChangeAspect="1"/>
          </p:cNvPicPr>
          <p:nvPr/>
        </p:nvPicPr>
        <p:blipFill rotWithShape="1">
          <a:blip r:embed="rId4" cstate="print">
            <a:extLst>
              <a:ext uri="{28A0092B-C50C-407E-A947-70E740481C1C}">
                <a14:useLocalDpi xmlns:a14="http://schemas.microsoft.com/office/drawing/2010/main" val="0"/>
              </a:ext>
            </a:extLst>
          </a:blip>
          <a:srcRect l="6508" t="13968" r="9365" b="7936"/>
          <a:stretch/>
        </p:blipFill>
        <p:spPr>
          <a:xfrm>
            <a:off x="8522062" y="2984206"/>
            <a:ext cx="2368217" cy="3297630"/>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8413" t="15873" r="8413" b="9630"/>
          <a:stretch/>
        </p:blipFill>
        <p:spPr>
          <a:xfrm>
            <a:off x="5896735" y="1595808"/>
            <a:ext cx="2260652" cy="3037213"/>
          </a:xfrm>
          <a:prstGeom prst="rect">
            <a:avLst/>
          </a:prstGeom>
        </p:spPr>
      </p:pic>
      <p:pic>
        <p:nvPicPr>
          <p:cNvPr id="4" name="Inhaltsplatzhalter 3"/>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l="21742" t="21902" r="9324" b="4535"/>
          <a:stretch/>
        </p:blipFill>
        <p:spPr>
          <a:xfrm>
            <a:off x="4555017" y="2984206"/>
            <a:ext cx="2248152" cy="3631043"/>
          </a:xfrm>
        </p:spPr>
      </p:pic>
    </p:spTree>
    <p:extLst>
      <p:ext uri="{BB962C8B-B14F-4D97-AF65-F5344CB8AC3E}">
        <p14:creationId xmlns:p14="http://schemas.microsoft.com/office/powerpoint/2010/main" val="28501901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921</Words>
  <Application>Microsoft Office PowerPoint</Application>
  <PresentationFormat>Breitbild</PresentationFormat>
  <Paragraphs>19</Paragraphs>
  <Slides>10</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10</vt:i4>
      </vt:variant>
    </vt:vector>
  </HeadingPairs>
  <TitlesOfParts>
    <vt:vector size="14" baseType="lpstr">
      <vt:lpstr>Arial</vt:lpstr>
      <vt:lpstr>Calibri</vt:lpstr>
      <vt:lpstr>Calibri Light</vt:lpstr>
      <vt:lpstr>Office</vt:lpstr>
      <vt:lpstr>PowerPoint-Präsentation</vt:lpstr>
      <vt:lpstr> Grundrissplan Museen der Stadt Lüdenscheid, EG mit der Städtischen Galerie (links),  dem Glaszwischenbau und dem Geschichtsmuseum (rechts) </vt:lpstr>
      <vt:lpstr>PowerPoint-Präsentation</vt:lpstr>
      <vt:lpstr>Bildmaterial zur Erstellung einer Beispieltour mit Highlightexponaten für die neue Dauerausstellung INNOVATIA im Geschichtsmuseum der Stadt Lüdenscheid (Standarddeutsch)   Das Material stellt lediglich eine exemplarische Auswahl von Exponaten der INNOVATIA dar, die nicht zwingend in die  final verfügbare Tour des Multimediaguides übernommen werden müssen. Bei den Abbildungen handelt es sich  ausschließlich um Arbeitsmaterial zur internen Verwendung.   </vt:lpstr>
      <vt:lpstr>PowerPoint-Präsentation</vt:lpstr>
      <vt:lpstr>Prototyp Multitakt-Programm-Steuerung Firma Dr. Ing. Max Nolte, Lüdenscheid, 1952 Familie Hans Funke   Ab den 1950er Jahren werden Produktionsabläufe durch Automatisierung effizienter und präziser. Max Nolte entwickelt eine elektrische Steuerung für mehrere zeitlich aufeinanderfolgende Schaltoperationen. Weltweit werden etwa 5.000 Exemplare verkauft, darunter an namhafte Firmen wie Siemens, Bosch und ERCO. </vt:lpstr>
      <vt:lpstr>Musterkarten mit Metallapplikationen für Medaillons und Handspiegel im Schuber Firma Paulmann &amp; Crone, Lüdenscheid, 1920er Jahre   Kennzeichnend für viele Lüdenscheider Unternehmen ist die gestalterische Vielfalt ihrer Produkte. Dabei werden aktuelle Trends wie etwa Fotografien – gern auch von Schauspielerinnen und Tänzerinnen – aufgenommen. Mit Musterkarten wird die Produktpalette der internationalen Kundschaft präsentiert.  </vt:lpstr>
      <vt:lpstr>Motor des ersten lenkbaren Starrluftschiffes Firma Daimler-Motoren-Gesellschaft, Bad Cannstatt, 1895/96   Zum Antrieb des ersten Starrluftschiffes benötigt Carl Berg einen leistungsstarken. Dazu liefert die Firma Daimler einen VierzylindermoMotortor mit einer Leistung von 12 PS. Dieser wird zusammen mit der Führergondel an der Konstruktion des Starrluftschiffes befestigt. Am Motor finden sich Reste von geschmolzenem Aluminium.  </vt:lpstr>
      <vt:lpstr>Patente aus Lüdenscheid und Umgebung aus der Zeit von 1880 bis 1906 Patentinhaber A. Schwarzhaupt / W. Berg / F. Turck / C. Steinweg / P. Blome / Gerhardi / Th. Gruber / E. Turck / R. Schmidt / M. Kugel / A. Berghaus / K. Berg / W. Gerhardi / A. Bertels sen. und H. Bertels jun. / P. D. Schulte / E. Hummel / G. Hüttebräuker / J. Kremp / Nottebohm / C. Hüttemeister / August Enders / G. Selve und F. Lotter / Jäger &amp; Plate / W. Gerhardi / F. W. Assmann &amp; Söhne / F. Tütemann / L. Printz / H. Jäger / C. Jüngermann / F. Tütemann / Gebr. Noelle / E. H. Jüngermann / G. Hüttebräuker, Verlag Reichsdruckerei, Berlin, um 1906   Mit Patenten sollen Entwicklungen von Unternehmen und Einzelpersonen geschützt werden. Seit 1877 können diese beim Kaiserlichen Patentamt eingetragen werden. In den Schriften des Amtes werden sie veröffentlicht. Die regionalen Unternehmen sind sehr aktiv und erhalten zahlreiche Patente auf sehr unterschiedliche Produkte wie Knöpfe, Legierungen, mechanische Entwicklungen und Maschinenbauelemente. </vt:lpstr>
      <vt:lpstr>Geschirr aus Britanniametall verschiedener Lüdenscheider Hersteller  Firmen Basse &amp; Fischer / Gerhardi / Eduard Hueck, Lüdenscheid, um 1900   Schon früh arbeiten Lüdenscheider Firmen mit Legierungen, um Metallverbindungen zu schaffen, die wie Silber aussehen und kein giftiges Blei enthalten. Schließlich setzt sich das sogenannte Britanniametall aus Zinn, Antimon und Kupfer durch. Ab den 1870er Jahren steigt die Produktion massiv an, und Lüdenscheid wird zum führenden Zentrum der Britanniawarenherstellung in Deutschland. In Massenfertigung entstehen Gebrauchsgegenstände für den Haushalt, häufig nach französischem und englischem Vorbild.  </vt:lpstr>
    </vt:vector>
  </TitlesOfParts>
  <Company>Stadt Lüdenscheid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Müller, Stefanie</dc:creator>
  <cp:lastModifiedBy>Müller, Stefanie</cp:lastModifiedBy>
  <cp:revision>32</cp:revision>
  <dcterms:created xsi:type="dcterms:W3CDTF">2025-12-10T14:47:03Z</dcterms:created>
  <dcterms:modified xsi:type="dcterms:W3CDTF">2025-12-12T12:02:46Z</dcterms:modified>
</cp:coreProperties>
</file>